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4"/>
  </p:sldMasterIdLst>
  <p:notesMasterIdLst>
    <p:notesMasterId r:id="rId21"/>
  </p:notesMasterIdLst>
  <p:handoutMasterIdLst>
    <p:handoutMasterId r:id="rId22"/>
  </p:handoutMasterIdLst>
  <p:sldIdLst>
    <p:sldId id="317" r:id="rId5"/>
    <p:sldId id="263" r:id="rId6"/>
    <p:sldId id="308" r:id="rId7"/>
    <p:sldId id="327" r:id="rId8"/>
    <p:sldId id="318" r:id="rId9"/>
    <p:sldId id="316" r:id="rId10"/>
    <p:sldId id="319" r:id="rId11"/>
    <p:sldId id="320" r:id="rId12"/>
    <p:sldId id="321" r:id="rId13"/>
    <p:sldId id="322" r:id="rId14"/>
    <p:sldId id="323" r:id="rId15"/>
    <p:sldId id="324" r:id="rId16"/>
    <p:sldId id="326" r:id="rId17"/>
    <p:sldId id="328" r:id="rId18"/>
    <p:sldId id="312" r:id="rId19"/>
    <p:sldId id="30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6/24/2025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F0AB-D522-2F63-0935-C2ACEA7F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F15CD-68C5-D2F1-6BFB-B5DBD76A5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00AAF-3427-6746-4A24-E03EB56EE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9C36-05AB-1D4F-0A8A-F948ACCD5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192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C07C-B328-60DC-05FB-0B4D8F87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B041C-ED4C-4C66-2A18-FF8136788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C4B2D-26C1-75D7-3232-386D53FDB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4FF9E-C649-C499-E744-53B20E168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5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90B8-D1D2-A38C-1A03-AEC4D025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6A9CA-6900-D0FF-12EC-4CA26FEF6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15408-9168-817A-15E3-756FF7F97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4E3FE-F602-D06E-AE90-28C65AEF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4406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D631-2CEB-B9B4-BA4E-98640E9DE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7F839-4F20-F692-33F8-413B0539F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C528A-9269-9F03-F4CD-9CBD44A05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936BB-5C7A-ED7B-0582-C0245825B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554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241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1994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229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4067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7596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594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373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3137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6211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80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6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783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83027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50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8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4232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7411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532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87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C84BCE-13AB-B662-6341-7E611F5D3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316B8E-FEB4-7B21-C351-F9A8B6F1E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14B8B5-6555-397A-97F7-CF0F8E794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785FB4-F081-BAF2-1400-4EF96F0F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2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523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198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6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6BC10F-9861-1A39-147F-3C371969E610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5" r:id="rId20"/>
    <p:sldLayoutId id="2147483708" r:id="rId21"/>
    <p:sldLayoutId id="2147483709" r:id="rId22"/>
    <p:sldLayoutId id="2147483673" r:id="rId23"/>
    <p:sldLayoutId id="2147483654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pic>
        <p:nvPicPr>
          <p:cNvPr id="6" name="Picture 5" descr="A purple circle with black text&#10;&#10;AI-generated content may be incorrect.">
            <a:extLst>
              <a:ext uri="{FF2B5EF4-FFF2-40B4-BE49-F238E27FC236}">
                <a16:creationId xmlns:a16="http://schemas.microsoft.com/office/drawing/2014/main" id="{2E0CBFB3-666A-CD64-6CA7-0F982EDF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08" y="369551"/>
            <a:ext cx="5293383" cy="5293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E4538-CCC4-E574-BC2B-B31D4E03A0FC}"/>
              </a:ext>
            </a:extLst>
          </p:cNvPr>
          <p:cNvSpPr txBox="1"/>
          <p:nvPr/>
        </p:nvSpPr>
        <p:spPr>
          <a:xfrm>
            <a:off x="3862870" y="3747886"/>
            <a:ext cx="4466257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Application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98FE4-B9C4-9C5A-2C35-6FF750CA8A12}"/>
              </a:ext>
            </a:extLst>
          </p:cNvPr>
          <p:cNvSpPr txBox="1"/>
          <p:nvPr/>
        </p:nvSpPr>
        <p:spPr>
          <a:xfrm>
            <a:off x="3449309" y="4787604"/>
            <a:ext cx="529338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58000"/>
            </a:schemeClr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Developed by:</a:t>
            </a:r>
          </a:p>
          <a:p>
            <a:r>
              <a:rPr lang="en-US" sz="2000" dirty="0"/>
              <a:t>Kyryl </a:t>
            </a:r>
            <a:r>
              <a:rPr lang="en-US" sz="2000" dirty="0" err="1"/>
              <a:t>Andreiev</a:t>
            </a:r>
            <a:r>
              <a:rPr lang="en-US" sz="2000" dirty="0"/>
              <a:t>, Henadzi </a:t>
            </a:r>
            <a:r>
              <a:rPr lang="en-US" sz="2000" dirty="0" err="1"/>
              <a:t>Kirykovich</a:t>
            </a:r>
            <a:r>
              <a:rPr lang="en-US" sz="2000" dirty="0"/>
              <a:t>, Tri  Nguyen, and Shayla Rohrer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6CC7-411A-202D-CA99-47232F4A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5B4A4E5-909D-8822-2574-AAF5D47A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C84F9-B116-41D3-C703-6E237F275917}"/>
              </a:ext>
            </a:extLst>
          </p:cNvPr>
          <p:cNvSpPr txBox="1"/>
          <p:nvPr/>
        </p:nvSpPr>
        <p:spPr>
          <a:xfrm>
            <a:off x="662940" y="602159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Journal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CE1FA-6B5D-0488-1BFE-77D9C0029765}"/>
              </a:ext>
            </a:extLst>
          </p:cNvPr>
          <p:cNvSpPr txBox="1"/>
          <p:nvPr/>
        </p:nvSpPr>
        <p:spPr>
          <a:xfrm>
            <a:off x="662940" y="1766494"/>
            <a:ext cx="6405372" cy="242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List of Entries: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Uses data from </a:t>
            </a:r>
            <a:r>
              <a:rPr lang="en-US" sz="2400" dirty="0" err="1"/>
              <a:t>Supabase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Navigation to Edit: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Taps take you to edit screen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5053BB-8B5F-0E2D-7D27-B176346A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90" y="412825"/>
            <a:ext cx="2821572" cy="62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AEE9B-1562-D649-DC2D-ADFE0460E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1C81405-4989-1CD6-43F6-3FAFBF4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638D-ACCE-C7CA-4A16-C66E635830EB}"/>
              </a:ext>
            </a:extLst>
          </p:cNvPr>
          <p:cNvSpPr txBox="1"/>
          <p:nvPr/>
        </p:nvSpPr>
        <p:spPr>
          <a:xfrm>
            <a:off x="419299" y="529679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New/Edit Journal Entry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49AF3-7EBA-B735-825B-151B5A8544DE}"/>
              </a:ext>
            </a:extLst>
          </p:cNvPr>
          <p:cNvSpPr txBox="1"/>
          <p:nvPr/>
        </p:nvSpPr>
        <p:spPr>
          <a:xfrm>
            <a:off x="662940" y="1828800"/>
            <a:ext cx="5948172" cy="35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New Entry Form: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Simple </a:t>
            </a:r>
            <a:r>
              <a:rPr lang="en-US" sz="2400" dirty="0" err="1"/>
              <a:t>TextInput</a:t>
            </a:r>
            <a:r>
              <a:rPr lang="en-US" sz="2400" dirty="0"/>
              <a:t> form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Saves to </a:t>
            </a:r>
            <a:r>
              <a:rPr lang="en-US" sz="2400" dirty="0" err="1"/>
              <a:t>Supabase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Edit Entry: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Modify or delete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Updates/deletes from </a:t>
            </a:r>
            <a:r>
              <a:rPr lang="en-US" sz="2400" dirty="0" err="1"/>
              <a:t>Supabase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43960-B2C1-3FA0-E81A-CAF0561A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60" y="1285790"/>
            <a:ext cx="2464594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9B9E0-D932-7946-8ACA-D0FC007E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28" y="1285790"/>
            <a:ext cx="2473798" cy="55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65D4-42CB-2F00-2D3B-835E15FD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9BCF5A5-5947-B71E-AF46-920081B2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8B918-FD63-198F-5E54-0050BAB44D72}"/>
              </a:ext>
            </a:extLst>
          </p:cNvPr>
          <p:cNvSpPr txBox="1"/>
          <p:nvPr/>
        </p:nvSpPr>
        <p:spPr>
          <a:xfrm>
            <a:off x="98871" y="602159"/>
            <a:ext cx="7149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Goals Screen/Add Goal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F35B7-42A6-9737-F36D-9B07CBEB087C}"/>
              </a:ext>
            </a:extLst>
          </p:cNvPr>
          <p:cNvSpPr txBox="1"/>
          <p:nvPr/>
        </p:nvSpPr>
        <p:spPr>
          <a:xfrm>
            <a:off x="388620" y="1254028"/>
            <a:ext cx="4973223" cy="5931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Goal List Display: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Renders from </a:t>
            </a:r>
            <a:r>
              <a:rPr lang="en-US" sz="2400" dirty="0" err="1"/>
              <a:t>Supabase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Status &amp; Prioritization:</a:t>
            </a:r>
            <a:endParaRPr lang="en-US" sz="28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Mark as 'Done' or 'Main'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Filter:</a:t>
            </a:r>
            <a:endParaRPr lang="en-US" sz="28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Toggle todays vs. all goals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Form to Create Goal: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Simple input form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Saves to </a:t>
            </a:r>
            <a:r>
              <a:rPr lang="en-US" sz="2400" dirty="0" err="1"/>
              <a:t>Supabase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DBE328-DFAB-34BC-C364-01EA0864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51" y="1304348"/>
            <a:ext cx="2298362" cy="5116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341DA-C209-0845-197E-F07ADF48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77" y="1299120"/>
            <a:ext cx="2300711" cy="51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1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0BC3-9C7C-5812-AFB2-F86F1A16A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DE15-2111-03FB-1F01-DDBB4149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8" name="Picture Placeholder 21" descr="Silhouette of a construction site">
            <a:extLst>
              <a:ext uri="{FF2B5EF4-FFF2-40B4-BE49-F238E27FC236}">
                <a16:creationId xmlns:a16="http://schemas.microsoft.com/office/drawing/2014/main" id="{8F1C7823-871F-B178-4024-ADA09B4415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5766" r="25766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5C05E-4CAC-0830-EF9A-13346A642262}"/>
              </a:ext>
            </a:extLst>
          </p:cNvPr>
          <p:cNvSpPr txBox="1"/>
          <p:nvPr/>
        </p:nvSpPr>
        <p:spPr>
          <a:xfrm>
            <a:off x="435056" y="1270788"/>
            <a:ext cx="6600536" cy="408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404 Page: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Friendly 'Not Found' screen with home link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Index Screen: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Entry point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Redirects based on session (</a:t>
            </a:r>
            <a:r>
              <a:rPr lang="en-US" sz="2400" dirty="0" err="1"/>
              <a:t>Supabase</a:t>
            </a:r>
            <a:r>
              <a:rPr lang="en-US" sz="2400" dirty="0"/>
              <a:t> Auth)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C5929-AF26-4F35-CB91-0A8439DBAD12}"/>
              </a:ext>
            </a:extLst>
          </p:cNvPr>
          <p:cNvSpPr txBox="1"/>
          <p:nvPr/>
        </p:nvSpPr>
        <p:spPr>
          <a:xfrm>
            <a:off x="371048" y="363238"/>
            <a:ext cx="726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Core App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43271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C52D-BFD9-DDCA-F394-C1C2A905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0C55-0959-120D-ECE4-4E535419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8" name="Picture Placeholder 21" descr="People sitting with laptop">
            <a:extLst>
              <a:ext uri="{FF2B5EF4-FFF2-40B4-BE49-F238E27FC236}">
                <a16:creationId xmlns:a16="http://schemas.microsoft.com/office/drawing/2014/main" id="{D0F8BC0A-EB9E-81AD-F90C-2BBE19817D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5731" r="25731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6E3FF-61A4-F13E-F8EF-817750127755}"/>
              </a:ext>
            </a:extLst>
          </p:cNvPr>
          <p:cNvSpPr txBox="1"/>
          <p:nvPr/>
        </p:nvSpPr>
        <p:spPr>
          <a:xfrm>
            <a:off x="504930" y="144959"/>
            <a:ext cx="7268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5F5C1-9124-6B8B-E50C-4D2933C0F2F2}"/>
              </a:ext>
            </a:extLst>
          </p:cNvPr>
          <p:cNvSpPr txBox="1"/>
          <p:nvPr/>
        </p:nvSpPr>
        <p:spPr>
          <a:xfrm>
            <a:off x="501882" y="1087797"/>
            <a:ext cx="6255406" cy="391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Time management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Debugging and troubleshooting code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Various personal things such as illness, childcare, and work</a:t>
            </a:r>
          </a:p>
          <a:p>
            <a:pPr>
              <a:lnSpc>
                <a:spcPct val="150000"/>
              </a:lnSpc>
            </a:pPr>
            <a:r>
              <a:rPr lang="en-US" dirty="0"/>
              <a:t>We overcame our challenges by communicating regularly with our teammates through discord, sharing the workload, and asking our Professor for help when needed.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7BA7B-D753-6A50-A267-565167E048F0}"/>
              </a:ext>
            </a:extLst>
          </p:cNvPr>
          <p:cNvSpPr txBox="1"/>
          <p:nvPr/>
        </p:nvSpPr>
        <p:spPr>
          <a:xfrm>
            <a:off x="501882" y="5005473"/>
            <a:ext cx="6094476" cy="1332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Consideration for future projects:</a:t>
            </a:r>
          </a:p>
          <a:p>
            <a:pPr>
              <a:lnSpc>
                <a:spcPct val="150000"/>
              </a:lnSpc>
            </a:pPr>
            <a:r>
              <a:rPr lang="en-US" dirty="0"/>
              <a:t>Focus on balancing the distribution of tasks and equalizing the workload for each team member.</a:t>
            </a:r>
          </a:p>
        </p:txBody>
      </p:sp>
    </p:spTree>
    <p:extLst>
      <p:ext uri="{BB962C8B-B14F-4D97-AF65-F5344CB8AC3E}">
        <p14:creationId xmlns:p14="http://schemas.microsoft.com/office/powerpoint/2010/main" val="62076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Built with modern tools like </a:t>
            </a:r>
            <a:r>
              <a:rPr lang="en-US" sz="2400" dirty="0" err="1">
                <a:solidFill>
                  <a:schemeClr val="tx1"/>
                </a:solidFill>
              </a:rPr>
              <a:t>Supabase</a:t>
            </a:r>
            <a:r>
              <a:rPr lang="en-US" sz="2400" dirty="0">
                <a:solidFill>
                  <a:schemeClr val="tx1"/>
                </a:solidFill>
              </a:rPr>
              <a:t>, React Native, and </a:t>
            </a:r>
            <a:r>
              <a:rPr lang="en-US" sz="2400" dirty="0" err="1">
                <a:solidFill>
                  <a:schemeClr val="tx1"/>
                </a:solidFill>
              </a:rPr>
              <a:t>AsyncStorage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Organized screens with personalized, secure user experiences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Prioritizes mental wellness through journaling, goal-setting, and mood tracking</a:t>
            </a:r>
          </a:p>
          <a:p>
            <a:endParaRPr lang="en-US" dirty="0"/>
          </a:p>
        </p:txBody>
      </p:sp>
      <p:pic>
        <p:nvPicPr>
          <p:cNvPr id="15" name="Picture Placeholder 14" descr="Empty black couch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76"/>
                    </a14:imgEffect>
                  </a14:imgLayer>
                </a14:imgProps>
              </a:ext>
            </a:extLst>
          </a:blip>
          <a:srcRect l="26662" r="26662"/>
          <a:stretch/>
        </p:blipFill>
        <p:spPr/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r>
              <a:rPr lang="en-US" sz="3600" dirty="0"/>
              <a:t>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AA35D-C74C-CC98-301B-5E71BFCED892}"/>
              </a:ext>
            </a:extLst>
          </p:cNvPr>
          <p:cNvSpPr txBox="1"/>
          <p:nvPr/>
        </p:nvSpPr>
        <p:spPr>
          <a:xfrm>
            <a:off x="4498111" y="27709"/>
            <a:ext cx="6035040" cy="707886"/>
          </a:xfrm>
          <a:prstGeom prst="rect">
            <a:avLst/>
          </a:prstGeom>
          <a:solidFill>
            <a:schemeClr val="bg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en-US" sz="4000" b="1" dirty="0"/>
              <a:t>Our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C906D-2EF9-E64F-135E-D74F6DBFB1DE}"/>
              </a:ext>
            </a:extLst>
          </p:cNvPr>
          <p:cNvSpPr txBox="1"/>
          <p:nvPr/>
        </p:nvSpPr>
        <p:spPr>
          <a:xfrm>
            <a:off x="997529" y="816938"/>
            <a:ext cx="10603344" cy="6093166"/>
          </a:xfrm>
          <a:prstGeom prst="rect">
            <a:avLst/>
          </a:prstGeom>
          <a:gradFill>
            <a:gsLst>
              <a:gs pos="44000">
                <a:schemeClr val="bg2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Kyryl </a:t>
            </a:r>
            <a:r>
              <a:rPr lang="en-US" b="1" dirty="0" err="1"/>
              <a:t>Andreiev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Project Manager | DevOps | CI/CD Setup | Deployment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Additional tasks: sprint planning, team coordination</a:t>
            </a:r>
          </a:p>
          <a:p>
            <a:pPr>
              <a:lnSpc>
                <a:spcPct val="150000"/>
              </a:lnSpc>
            </a:pPr>
            <a:endParaRPr lang="en-US" sz="1600" b="1" dirty="0"/>
          </a:p>
          <a:p>
            <a:pPr>
              <a:lnSpc>
                <a:spcPct val="150000"/>
              </a:lnSpc>
            </a:pPr>
            <a:r>
              <a:rPr lang="en-US" b="1" dirty="0"/>
              <a:t>Henadzi </a:t>
            </a:r>
            <a:r>
              <a:rPr lang="en-US" b="1" dirty="0" err="1"/>
              <a:t>Kirykovich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Backend Developer | Frontend Developer | Database Design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Additional Tasks: API development, server logic, React Native components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b="1" dirty="0"/>
              <a:t>Shayla Rohrer</a:t>
            </a:r>
          </a:p>
          <a:p>
            <a:pPr>
              <a:lnSpc>
                <a:spcPct val="150000"/>
              </a:lnSpc>
            </a:pPr>
            <a:r>
              <a:rPr lang="en-US" dirty="0"/>
              <a:t>UI/UX Designer | Frontend Developer | User Interface Design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Additional Tasks: user experience research, prototyping, design systems, React Native components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b="1" dirty="0"/>
              <a:t>Tri Nguyen</a:t>
            </a:r>
          </a:p>
          <a:p>
            <a:pPr>
              <a:lnSpc>
                <a:spcPct val="150000"/>
              </a:lnSpc>
            </a:pPr>
            <a:r>
              <a:rPr lang="en-US" dirty="0"/>
              <a:t>QA Engineer | Frontend Developer | Testing Strategy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Additional Tasks: quality assurance, bug tracking, React Native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8" name="Picture Placeholder 21" descr="Person watching empty phone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5000"/>
                    </a14:imgEffect>
                  </a14:imgLayer>
                </a14:imgProps>
              </a:ext>
            </a:extLst>
          </a:blip>
          <a:srcRect l="25748" r="25748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6C6F97-F312-578D-6D2B-B25778B6CBD0}"/>
              </a:ext>
            </a:extLst>
          </p:cNvPr>
          <p:cNvSpPr txBox="1"/>
          <p:nvPr/>
        </p:nvSpPr>
        <p:spPr>
          <a:xfrm>
            <a:off x="435056" y="1350959"/>
            <a:ext cx="6600536" cy="455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What is </a:t>
            </a:r>
            <a:r>
              <a:rPr lang="en-US" sz="2800" dirty="0" err="1"/>
              <a:t>WellMind</a:t>
            </a:r>
            <a:r>
              <a:rPr lang="en-US" sz="2800" dirty="0"/>
              <a:t>?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A mobile mental wellness app that supports goal setting, mood logging, and journaling. </a:t>
            </a:r>
            <a:r>
              <a:rPr lang="en-US" sz="2000" dirty="0" err="1"/>
              <a:t>WellMind</a:t>
            </a:r>
            <a:r>
              <a:rPr lang="en-US" sz="2000" dirty="0"/>
              <a:t> is for anyone looking for a mental wellness app. </a:t>
            </a:r>
            <a:endParaRPr lang="en-US" sz="20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800" dirty="0"/>
              <a:t>Built With:</a:t>
            </a:r>
            <a:endParaRPr lang="en-US" sz="28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React Native + Expo</a:t>
            </a:r>
            <a:endParaRPr lang="en-US" sz="20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Supabase</a:t>
            </a:r>
            <a:endParaRPr lang="en-US" sz="20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AsyncStorage</a:t>
            </a:r>
            <a:endParaRPr lang="en-US" sz="2000" dirty="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React Context API</a:t>
            </a:r>
            <a:endParaRPr lang="en-US" sz="2000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9330A-F214-8947-B014-3C6D9F06A8F9}"/>
              </a:ext>
            </a:extLst>
          </p:cNvPr>
          <p:cNvSpPr txBox="1"/>
          <p:nvPr/>
        </p:nvSpPr>
        <p:spPr>
          <a:xfrm>
            <a:off x="435056" y="397401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App Overview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1B2A8-4930-65FA-FF0F-6DE40A65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21AE-CE8D-8E2E-9922-6215B791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8" name="Picture Placeholder 21" descr="Close-up of agave">
            <a:extLst>
              <a:ext uri="{FF2B5EF4-FFF2-40B4-BE49-F238E27FC236}">
                <a16:creationId xmlns:a16="http://schemas.microsoft.com/office/drawing/2014/main" id="{6C41FDE5-999B-0CD8-3ED3-62939D3BCC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5784" r="25784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C7F24-2448-C3FA-DC27-878E6B72A98F}"/>
              </a:ext>
            </a:extLst>
          </p:cNvPr>
          <p:cNvSpPr txBox="1"/>
          <p:nvPr/>
        </p:nvSpPr>
        <p:spPr>
          <a:xfrm>
            <a:off x="435056" y="1267831"/>
            <a:ext cx="6600536" cy="519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Color Palette: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Our app uses a calming balance of cool and warm toned pinks and purples.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800" dirty="0"/>
              <a:t>Visual Style: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By using soft, simple shapes and clear text styles we aimed to create a soothing, non-intrusive space that encourages reflection, emotional clarity, and daily mindfulness.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97898-47B0-BF46-7DC9-E381D59AB823}"/>
              </a:ext>
            </a:extLst>
          </p:cNvPr>
          <p:cNvSpPr txBox="1"/>
          <p:nvPr/>
        </p:nvSpPr>
        <p:spPr>
          <a:xfrm>
            <a:off x="435056" y="397401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Design Inspiration</a:t>
            </a:r>
          </a:p>
        </p:txBody>
      </p:sp>
    </p:spTree>
    <p:extLst>
      <p:ext uri="{BB962C8B-B14F-4D97-AF65-F5344CB8AC3E}">
        <p14:creationId xmlns:p14="http://schemas.microsoft.com/office/powerpoint/2010/main" val="4740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23949-BF59-7085-5974-C4411F14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E61C-FDF1-035D-9EAF-D34CAFF8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8" name="Picture Placeholder 21" descr="Two colleagues planning on board with sticky notes">
            <a:extLst>
              <a:ext uri="{FF2B5EF4-FFF2-40B4-BE49-F238E27FC236}">
                <a16:creationId xmlns:a16="http://schemas.microsoft.com/office/drawing/2014/main" id="{0C9D080B-09CB-C285-8DC6-38AB555B50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5748" r="25748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13A26-FA91-F042-0C4B-3691166BEB3E}"/>
              </a:ext>
            </a:extLst>
          </p:cNvPr>
          <p:cNvSpPr txBox="1"/>
          <p:nvPr/>
        </p:nvSpPr>
        <p:spPr>
          <a:xfrm>
            <a:off x="435056" y="1350959"/>
            <a:ext cx="6600536" cy="527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Navigation: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Uses Expo Router for screen transitions and routing.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Global State: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Background color managed via React Context API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Color preference saved with </a:t>
            </a:r>
            <a:r>
              <a:rPr lang="en-US" sz="2400" dirty="0" err="1"/>
              <a:t>AsyncStorage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800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1ACC0-956D-4FA1-BB8A-A7EA6AACEB55}"/>
              </a:ext>
            </a:extLst>
          </p:cNvPr>
          <p:cNvSpPr txBox="1"/>
          <p:nvPr/>
        </p:nvSpPr>
        <p:spPr>
          <a:xfrm>
            <a:off x="435056" y="117973"/>
            <a:ext cx="7145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Navigation &amp; Global State</a:t>
            </a:r>
          </a:p>
        </p:txBody>
      </p:sp>
    </p:spTree>
    <p:extLst>
      <p:ext uri="{BB962C8B-B14F-4D97-AF65-F5344CB8AC3E}">
        <p14:creationId xmlns:p14="http://schemas.microsoft.com/office/powerpoint/2010/main" val="110533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E3FD31-D19A-BFEB-821F-C0010383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4BC20-2BDA-FAF4-3894-5448E8DA433B}"/>
              </a:ext>
            </a:extLst>
          </p:cNvPr>
          <p:cNvSpPr txBox="1"/>
          <p:nvPr/>
        </p:nvSpPr>
        <p:spPr>
          <a:xfrm>
            <a:off x="162813" y="602159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Authentication Screens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9C03C-AAB2-4ED3-372B-43D59AB45F4C}"/>
              </a:ext>
            </a:extLst>
          </p:cNvPr>
          <p:cNvSpPr txBox="1"/>
          <p:nvPr/>
        </p:nvSpPr>
        <p:spPr>
          <a:xfrm>
            <a:off x="662940" y="1371600"/>
            <a:ext cx="4306224" cy="463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Login Features: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Email/password sign-in via </a:t>
            </a:r>
            <a:r>
              <a:rPr lang="en-US" sz="2400" dirty="0" err="1"/>
              <a:t>Supabase</a:t>
            </a:r>
            <a:r>
              <a:rPr lang="en-US" sz="2400" dirty="0"/>
              <a:t> Auth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Link to registration screen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Register Features: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Create account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Redirects to login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44EA8-F396-3088-7185-9DC8A11F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854" y="1371600"/>
            <a:ext cx="2344673" cy="5215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017EB5-065E-CD60-AB10-A4F0CF71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027"/>
          <a:stretch>
            <a:fillRect/>
          </a:stretch>
        </p:blipFill>
        <p:spPr>
          <a:xfrm>
            <a:off x="8668006" y="1371601"/>
            <a:ext cx="2633370" cy="52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D9A6-1ED2-B4E0-A2A3-ED797B18B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2F9A76D-5636-71CE-2153-7A38BB29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DBB61-B224-8D30-31B9-0DD31EFD0213}"/>
              </a:ext>
            </a:extLst>
          </p:cNvPr>
          <p:cNvSpPr txBox="1"/>
          <p:nvPr/>
        </p:nvSpPr>
        <p:spPr>
          <a:xfrm>
            <a:off x="345231" y="702446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User Profile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2BE88F-FFC4-49B5-DF87-9714E3A9F6C7}"/>
              </a:ext>
            </a:extLst>
          </p:cNvPr>
          <p:cNvSpPr txBox="1"/>
          <p:nvPr/>
        </p:nvSpPr>
        <p:spPr>
          <a:xfrm>
            <a:off x="271340" y="2040754"/>
            <a:ext cx="5353605" cy="298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Profile Form Features: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View/update full name (</a:t>
            </a:r>
            <a:r>
              <a:rPr lang="en-US" sz="2000" dirty="0" err="1"/>
              <a:t>Supabase</a:t>
            </a:r>
            <a:r>
              <a:rPr lang="en-US" sz="2000" dirty="0"/>
              <a:t> DB)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Change password (</a:t>
            </a:r>
            <a:r>
              <a:rPr lang="en-US" sz="2000" dirty="0" err="1"/>
              <a:t>Supabase</a:t>
            </a:r>
            <a:r>
              <a:rPr lang="en-US" sz="2000" dirty="0"/>
              <a:t> Auth)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Choose app background color (</a:t>
            </a:r>
            <a:r>
              <a:rPr lang="en-US" sz="2000" dirty="0" err="1"/>
              <a:t>AsyncStorage</a:t>
            </a:r>
            <a:r>
              <a:rPr lang="en-US" sz="2000" dirty="0"/>
              <a:t> + Context API)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Logout button (</a:t>
            </a:r>
            <a:r>
              <a:rPr lang="en-US" sz="2000" dirty="0" err="1"/>
              <a:t>Supabase</a:t>
            </a:r>
            <a:r>
              <a:rPr lang="en-US" sz="2000" dirty="0"/>
              <a:t> session end)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9E011-8FFA-287A-7E41-CFF195A9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33" y="188980"/>
            <a:ext cx="2910955" cy="64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23C8-381D-23C8-1470-14C18AFD4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5E53656-B1D4-28C3-B343-887AC56D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62D9D-C3F0-C175-3127-16B0BB819C20}"/>
              </a:ext>
            </a:extLst>
          </p:cNvPr>
          <p:cNvSpPr txBox="1"/>
          <p:nvPr/>
        </p:nvSpPr>
        <p:spPr>
          <a:xfrm>
            <a:off x="395084" y="693111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Home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D7446-31FE-F104-1BD2-641E63A0E055}"/>
              </a:ext>
            </a:extLst>
          </p:cNvPr>
          <p:cNvSpPr txBox="1"/>
          <p:nvPr/>
        </p:nvSpPr>
        <p:spPr>
          <a:xfrm>
            <a:off x="395084" y="1865745"/>
            <a:ext cx="6664084" cy="362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Personalized Greeting: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Pulls user's name from </a:t>
            </a:r>
            <a:r>
              <a:rPr lang="en-US" sz="2400" dirty="0" err="1"/>
              <a:t>Supabase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Main Daily Goal Display: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Shows and fetches goal from </a:t>
            </a:r>
            <a:r>
              <a:rPr lang="en-US" sz="2400" dirty="0" err="1"/>
              <a:t>Supabase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Mood Logging: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Saves user mood to </a:t>
            </a:r>
            <a:r>
              <a:rPr lang="en-US" sz="2400" dirty="0" err="1"/>
              <a:t>Supabase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D816A-0B38-3915-0FBF-65837A6D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940" y="252262"/>
            <a:ext cx="2854100" cy="6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651B-14CA-8FB0-0ECF-57FD79FC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4A23D5F-947B-65FB-7299-40348979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speaking impact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CF5F0-BBF8-34DD-177C-1D1E0C916AE8}"/>
              </a:ext>
            </a:extLst>
          </p:cNvPr>
          <p:cNvSpPr txBox="1"/>
          <p:nvPr/>
        </p:nvSpPr>
        <p:spPr>
          <a:xfrm>
            <a:off x="570576" y="675311"/>
            <a:ext cx="7358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Mood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77148-89F7-C68F-EB6C-EBD3829A74D2}"/>
              </a:ext>
            </a:extLst>
          </p:cNvPr>
          <p:cNvSpPr txBox="1"/>
          <p:nvPr/>
        </p:nvSpPr>
        <p:spPr>
          <a:xfrm>
            <a:off x="570576" y="1828800"/>
            <a:ext cx="5959533" cy="417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Mood History Chart: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Line chart with react-native-chart-kit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Filter by Date Range: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Week, month, all-time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Legend Included: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Uses native React Native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DB2B8-542D-2EC1-4C16-DB4123FC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88" y="384047"/>
            <a:ext cx="2835484" cy="632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49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rgbClr val="090910"/>
      </a:dk1>
      <a:lt1>
        <a:srgbClr val="F6F5FA"/>
      </a:lt1>
      <a:dk2>
        <a:srgbClr val="090910"/>
      </a:dk2>
      <a:lt2>
        <a:srgbClr val="F6F5FA"/>
      </a:lt2>
      <a:accent1>
        <a:srgbClr val="6A66A3"/>
      </a:accent1>
      <a:accent2>
        <a:srgbClr val="C9A6C4"/>
      </a:accent2>
      <a:accent3>
        <a:srgbClr val="BA8CA6"/>
      </a:accent3>
      <a:accent4>
        <a:srgbClr val="6A66A3"/>
      </a:accent4>
      <a:accent5>
        <a:srgbClr val="C9A6C4"/>
      </a:accent5>
      <a:accent6>
        <a:srgbClr val="BA8CA6"/>
      </a:accent6>
      <a:hlink>
        <a:srgbClr val="7030A0"/>
      </a:hlink>
      <a:folHlink>
        <a:srgbClr val="BFBFB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618</Words>
  <Application>Microsoft Office PowerPoint</Application>
  <PresentationFormat>Widescreen</PresentationFormat>
  <Paragraphs>129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Sagona Book</vt:lpstr>
      <vt:lpstr>Wingdings 3</vt:lpstr>
      <vt:lpstr>Ion Boardroom</vt:lpstr>
      <vt:lpstr>title</vt:lpstr>
      <vt:lpstr>PowerPoint Presentation</vt:lpstr>
      <vt:lpstr>the power of communication</vt:lpstr>
      <vt:lpstr>the power of communication</vt:lpstr>
      <vt:lpstr>the power of communication</vt:lpstr>
      <vt:lpstr>speaking impact </vt:lpstr>
      <vt:lpstr>speaking impact </vt:lpstr>
      <vt:lpstr>speaking impact </vt:lpstr>
      <vt:lpstr>speaking impact </vt:lpstr>
      <vt:lpstr>speaking impact </vt:lpstr>
      <vt:lpstr>speaking impact </vt:lpstr>
      <vt:lpstr>speaking impact </vt:lpstr>
      <vt:lpstr>the power of communication</vt:lpstr>
      <vt:lpstr>the power of communication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Shayla Rohrer</dc:creator>
  <cp:lastModifiedBy>Shayla Rohrer</cp:lastModifiedBy>
  <cp:revision>7</cp:revision>
  <dcterms:created xsi:type="dcterms:W3CDTF">2025-06-25T02:04:26Z</dcterms:created>
  <dcterms:modified xsi:type="dcterms:W3CDTF">2025-06-25T04:38:44Z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